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77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9" r:id="rId12"/>
    <p:sldId id="267" r:id="rId1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7"/>
  </p:normalViewPr>
  <p:slideViewPr>
    <p:cSldViewPr snapToGrid="0">
      <p:cViewPr varScale="1">
        <p:scale>
          <a:sx n="190" d="100"/>
          <a:sy n="190" d="100"/>
        </p:scale>
        <p:origin x="208" y="2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4463f93f04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4463f93f04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464eed474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464eed474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4464eed47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4464eed47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464eed474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464eed474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464eed47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464eed47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4463f93f04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4463f93f04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4464eed474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4464eed474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4464eed474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4464eed474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464eed474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464eed474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4463f93f0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4463f93f0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66216" y="1085850"/>
            <a:ext cx="6619244" cy="2497186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6216" y="3583035"/>
            <a:ext cx="6619244" cy="646065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387529643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3600440"/>
            <a:ext cx="6619243" cy="425054"/>
          </a:xfrm>
        </p:spPr>
        <p:txBody>
          <a:bodyPr anchor="b">
            <a:normAutofit/>
          </a:bodyPr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66216" y="514350"/>
            <a:ext cx="6619244" cy="27305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7" y="4025494"/>
            <a:ext cx="6619242" cy="370284"/>
          </a:xfrm>
        </p:spPr>
        <p:txBody>
          <a:bodyPr>
            <a:normAutofit/>
          </a:bodyPr>
          <a:lstStyle>
            <a:lvl1pPr marL="0" indent="0">
              <a:buNone/>
              <a:defRPr sz="90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01319293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6619244" cy="148590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6619244" cy="177165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5320110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1101" y="1085850"/>
            <a:ext cx="5999486" cy="1742531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47800" y="2828380"/>
            <a:ext cx="5539371" cy="256631"/>
          </a:xfrm>
        </p:spPr>
        <p:txBody>
          <a:bodyPr anchor="t">
            <a:normAutofit/>
          </a:bodyPr>
          <a:lstStyle>
            <a:lvl1pPr marL="0" indent="0">
              <a:buNone/>
              <a:defRPr lang="en-US" sz="105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3262993"/>
            <a:ext cx="6619244" cy="1257300"/>
          </a:xfrm>
        </p:spPr>
        <p:txBody>
          <a:bodyPr anchor="ctr">
            <a:normAutofit/>
          </a:bodyPr>
          <a:lstStyle>
            <a:lvl1pPr marL="0" indent="0">
              <a:buNone/>
              <a:defRPr sz="13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  <p:sp>
        <p:nvSpPr>
          <p:cNvPr id="11" name="TextBox 10"/>
          <p:cNvSpPr txBox="1"/>
          <p:nvPr/>
        </p:nvSpPr>
        <p:spPr>
          <a:xfrm>
            <a:off x="673721" y="728440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97868" y="1960341"/>
            <a:ext cx="601434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9150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1734002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2343151"/>
            <a:ext cx="6619244" cy="123988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none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0797048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4710" y="1485900"/>
            <a:ext cx="2210150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489347" y="2000250"/>
            <a:ext cx="2195513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2745" y="1485900"/>
            <a:ext cx="2202181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904829" y="2000250"/>
            <a:ext cx="2210096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1485900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5343525" y="2000250"/>
            <a:ext cx="2199085" cy="2692004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10/13/18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228074032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1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9347" y="3188212"/>
            <a:ext cx="2205038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489347" y="1657350"/>
            <a:ext cx="2205038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489347" y="3620409"/>
            <a:ext cx="220503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917032" y="3188212"/>
            <a:ext cx="219789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2917031" y="1657350"/>
            <a:ext cx="2197894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2916016" y="3620408"/>
            <a:ext cx="2200805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343525" y="3188212"/>
            <a:ext cx="2199085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343525" y="1657350"/>
            <a:ext cx="2199085" cy="1143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5343432" y="3620406"/>
            <a:ext cx="2201998" cy="494392"/>
          </a:xfrm>
        </p:spPr>
        <p:txBody>
          <a:bodyPr anchor="t"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2794607" y="1600200"/>
            <a:ext cx="0" cy="29718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221670" y="1600200"/>
            <a:ext cx="0" cy="297516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10/13/18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4634607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6665143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28159" y="322660"/>
            <a:ext cx="1314451" cy="4369594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89348" y="665561"/>
            <a:ext cx="5567362" cy="402669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024250013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324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7776641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7" y="2146300"/>
            <a:ext cx="6619243" cy="1436735"/>
          </a:xfrm>
        </p:spPr>
        <p:txBody>
          <a:bodyPr anchor="b"/>
          <a:lstStyle>
            <a:lvl1pPr algn="l">
              <a:defRPr sz="3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216" y="3583036"/>
            <a:ext cx="6619244" cy="645300"/>
          </a:xfrm>
        </p:spPr>
        <p:txBody>
          <a:bodyPr anchor="t"/>
          <a:lstStyle>
            <a:lvl1pPr marL="0" indent="0" algn="l">
              <a:buNone/>
              <a:defRPr sz="1500" cap="all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6247300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7485" y="1545432"/>
            <a:ext cx="3297254" cy="3146822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40870" y="1542069"/>
            <a:ext cx="3297256" cy="315018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473962224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5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7485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40872" y="1428750"/>
            <a:ext cx="3297254" cy="432197"/>
          </a:xfrm>
        </p:spPr>
        <p:txBody>
          <a:bodyPr anchor="b">
            <a:no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240872" y="1885950"/>
            <a:ext cx="3297254" cy="2806304"/>
          </a:xfrm>
        </p:spPr>
        <p:txBody>
          <a:bodyPr>
            <a:norm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10/13/18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4306325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10/13/18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37331736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10/13/18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62701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6216" y="1085850"/>
            <a:ext cx="2550798" cy="1085850"/>
          </a:xfrm>
        </p:spPr>
        <p:txBody>
          <a:bodyPr anchor="b"/>
          <a:lstStyle>
            <a:lvl1pPr algn="l">
              <a:defRPr sz="1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88462" y="1085850"/>
            <a:ext cx="3896998" cy="3429000"/>
          </a:xfrm>
        </p:spPr>
        <p:txBody>
          <a:bodyPr anchor="ctr">
            <a:normAutofit/>
          </a:bodyPr>
          <a:lstStyle>
            <a:lvl1pPr>
              <a:defRPr sz="1500"/>
            </a:lvl1pPr>
            <a:lvl2pPr>
              <a:defRPr sz="1350"/>
            </a:lvl2pPr>
            <a:lvl3pPr>
              <a:defRPr sz="1200"/>
            </a:lvl3pPr>
            <a:lvl4pPr>
              <a:defRPr sz="1050"/>
            </a:lvl4pPr>
            <a:lvl5pPr>
              <a:defRPr sz="1050"/>
            </a:lvl5pPr>
            <a:lvl6pPr>
              <a:defRPr sz="1050"/>
            </a:lvl6pPr>
            <a:lvl7pPr>
              <a:defRPr sz="1050"/>
            </a:lvl7pPr>
            <a:lvl8pPr>
              <a:defRPr sz="1050"/>
            </a:lvl8pPr>
            <a:lvl9pPr>
              <a:defRPr sz="10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346961"/>
            <a:ext cx="2550797" cy="2171699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10/13/18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3798660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5430" y="1390644"/>
            <a:ext cx="3819680" cy="1181106"/>
          </a:xfrm>
        </p:spPr>
        <p:txBody>
          <a:bodyPr anchor="b">
            <a:normAutofit/>
          </a:bodyPr>
          <a:lstStyle>
            <a:lvl1pPr algn="l">
              <a:defRPr sz="27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2160" y="857250"/>
            <a:ext cx="2400300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200"/>
            </a:lvl1pPr>
            <a:lvl2pPr marL="342900" indent="0">
              <a:buNone/>
              <a:defRPr sz="1200"/>
            </a:lvl2pPr>
            <a:lvl3pPr marL="685800" indent="0">
              <a:buNone/>
              <a:defRPr sz="1200"/>
            </a:lvl3pPr>
            <a:lvl4pPr marL="1028700" indent="0">
              <a:buNone/>
              <a:defRPr sz="1200"/>
            </a:lvl4pPr>
            <a:lvl5pPr marL="1371600" indent="0">
              <a:buNone/>
              <a:defRPr sz="1200"/>
            </a:lvl5pPr>
            <a:lvl6pPr marL="1714500" indent="0">
              <a:buNone/>
              <a:defRPr sz="1200"/>
            </a:lvl6pPr>
            <a:lvl7pPr marL="2057400" indent="0">
              <a:buNone/>
              <a:defRPr sz="1200"/>
            </a:lvl7pPr>
            <a:lvl8pPr marL="2400300" indent="0">
              <a:buNone/>
              <a:defRPr sz="1200"/>
            </a:lvl8pPr>
            <a:lvl9pPr marL="2743200" indent="0">
              <a:buNone/>
              <a:defRPr sz="12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6216" y="2743200"/>
            <a:ext cx="3813734" cy="1028700"/>
          </a:xfrm>
        </p:spPr>
        <p:txBody>
          <a:bodyPr>
            <a:normAutofit/>
          </a:bodyPr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10/13/18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45973773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duotone>
              <a:schemeClr val="bg2">
                <a:shade val="42000"/>
                <a:hueMod val="42000"/>
                <a:satMod val="124000"/>
                <a:lumMod val="62000"/>
              </a:schemeClr>
              <a:schemeClr val="bg2">
                <a:tint val="96000"/>
                <a:satMod val="13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Cement/>
                    </a14:imgEffect>
                    <a14:imgEffect>
                      <a14:sharpenSoften amount="10000"/>
                    </a14:imgEffect>
                    <a14:imgEffect>
                      <a14:colorTemperature colorTemp="11500"/>
                    </a14:imgEffect>
                    <a14:imgEffect>
                      <a14:saturation sat="200000"/>
                    </a14:imgEffect>
                    <a14:imgEffect>
                      <a14:brightnessContrast bright="-25000" contras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002264"/>
            <a:ext cx="3027759" cy="31412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169261"/>
            <a:ext cx="1141809" cy="177409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6456759" y="1257300"/>
            <a:ext cx="2114550" cy="211455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13"/>
          <a:stretch/>
        </p:blipFill>
        <p:spPr>
          <a:xfrm>
            <a:off x="6000148" y="0"/>
            <a:ext cx="1202540" cy="8572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6456759" y="4569649"/>
            <a:ext cx="745301" cy="57385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828359" y="0"/>
            <a:ext cx="514350" cy="8572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84584" y="339538"/>
            <a:ext cx="7053542" cy="10503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7484" y="1539689"/>
            <a:ext cx="6709906" cy="31466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7616730" y="1343026"/>
            <a:ext cx="742949" cy="2285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10/13/18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6713680" y="2418973"/>
            <a:ext cx="2894846" cy="2286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25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64406" y="221797"/>
            <a:ext cx="628649" cy="57576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1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202193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  <p:sldLayoutId id="2147483791" r:id="rId17"/>
    <p:sldLayoutId id="2147483792" r:id="rId18"/>
  </p:sldLayoutIdLst>
  <p:hf sldNum="0" hdr="0" ftr="0" dt="0"/>
  <p:txStyles>
    <p:titleStyle>
      <a:lvl1pPr algn="l" defTabSz="342900" rtl="0" eaLnBrk="1" latinLnBrk="0" hangingPunct="1">
        <a:spcBef>
          <a:spcPct val="0"/>
        </a:spcBef>
        <a:buNone/>
        <a:defRPr sz="315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57175" indent="-257175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557213" indent="-214313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35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8572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2001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15430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18859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2288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25717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2914650" indent="-171450" algn="l" defTabSz="342900" rtl="0" eaLnBrk="1" latinLnBrk="0" hangingPunct="1">
        <a:spcBef>
          <a:spcPts val="75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05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paginas.facmed.unam.mx/deptos/sp/wp-content/uploads/2013/12/biblio-basica-2.1.2-1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maxhealthcare.in/blogs/cardiac-sciences-cardiology/why-preventive-health-check-important" TargetMode="External"/><Relationship Id="rId5" Type="http://schemas.openxmlformats.org/officeDocument/2006/relationships/hyperlink" Target="https://www.cdc.gov/healthcommunication/toolstemplates/entertainmented/tips/PreventiveHealth.html" TargetMode="External"/><Relationship Id="rId4" Type="http://schemas.openxmlformats.org/officeDocument/2006/relationships/hyperlink" Target="http://apps.who.int/iris/handle/10665/37541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866216" y="1085850"/>
            <a:ext cx="6619244" cy="120015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White Software</a:t>
            </a:r>
            <a:endParaRPr dirty="0"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676434" y="2358084"/>
            <a:ext cx="6619244" cy="64606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PoliSalud</a:t>
            </a:r>
            <a:endParaRPr sz="3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103;p20">
            <a:extLst>
              <a:ext uri="{FF2B5EF4-FFF2-40B4-BE49-F238E27FC236}">
                <a16:creationId xmlns:a16="http://schemas.microsoft.com/office/drawing/2014/main" id="{4151AE45-3C66-D44D-9A31-D7D52D18466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" b="1" dirty="0"/>
              <a:t>Diseño gráfico (arquetipos)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DE95900-323E-EF42-90D2-25B4C47A2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64" y="1330885"/>
            <a:ext cx="3124200" cy="3530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E0DE3D9-26F6-2542-8634-7A565F990D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3335" y="1456765"/>
            <a:ext cx="3632200" cy="34671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3BE49A7-7E0E-584D-A125-93B285848FB8}"/>
              </a:ext>
            </a:extLst>
          </p:cNvPr>
          <p:cNvSpPr/>
          <p:nvPr/>
        </p:nvSpPr>
        <p:spPr>
          <a:xfrm>
            <a:off x="2421217" y="1200898"/>
            <a:ext cx="3133165" cy="26221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Diseño Integrado a la Institución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FF8714-40DD-774C-8926-3C8829D0B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b="1" dirty="0"/>
              <a:t>Implementación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132159-2221-A144-9850-E48E810E8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</a:pPr>
            <a:r>
              <a:rPr lang="es-ES_tradnl" dirty="0"/>
              <a:t>Aprobación del comité directivo de la escuela y la inversión para poder materializarlo en la </a:t>
            </a:r>
            <a:r>
              <a:rPr lang="es-ES_tradnl" dirty="0" err="1"/>
              <a:t>instución</a:t>
            </a:r>
            <a:endParaRPr lang="es-ES_tradnl" dirty="0"/>
          </a:p>
          <a:p>
            <a:pPr algn="just">
              <a:spcBef>
                <a:spcPts val="600"/>
              </a:spcBef>
            </a:pPr>
            <a:r>
              <a:rPr lang="es-ES_tradnl" dirty="0"/>
              <a:t>La implementación del proyecto la veríamos realizada por medio la adquisición de al menos 3 servidores de gama pequeña – mediana, los cuales pueden ser fácilmente integrados a la infraestructura actual de la universidad y el mismo soporte técnico podría absorber las tareas de administración.</a:t>
            </a:r>
          </a:p>
          <a:p>
            <a:pPr algn="just">
              <a:spcBef>
                <a:spcPts val="600"/>
              </a:spcBef>
            </a:pPr>
            <a:r>
              <a:rPr lang="es-ES_tradnl" dirty="0"/>
              <a:t>Estimamos al menos 100 horas más para el desarrollo, pruebas e integración de la herramienta con la infraestructura actual de la universidad.</a:t>
            </a:r>
          </a:p>
          <a:p>
            <a:pPr algn="just">
              <a:spcBef>
                <a:spcPts val="600"/>
              </a:spcBef>
            </a:pPr>
            <a:r>
              <a:rPr lang="es-ES_tradnl" dirty="0"/>
              <a:t>Campaña de concientización para que los alumnos asistan a citas medicas de revisión al menos cada 4 meses.</a:t>
            </a:r>
          </a:p>
          <a:p>
            <a:pPr algn="just">
              <a:spcBef>
                <a:spcPts val="600"/>
              </a:spcBef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93972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Bibliografía</a:t>
            </a:r>
            <a:endParaRPr b="1" dirty="0"/>
          </a:p>
        </p:txBody>
      </p:sp>
      <p:sp>
        <p:nvSpPr>
          <p:cNvPr id="151" name="Google Shape;151;p2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25450" indent="-285750">
              <a:spcBef>
                <a:spcPts val="600"/>
              </a:spcBef>
              <a:buSzPts val="1400"/>
              <a:buFont typeface="Arial" panose="020B0604020202020204" pitchFamily="34" charset="0"/>
              <a:buChar char="•"/>
            </a:pPr>
            <a:r>
              <a:rPr lang="en" sz="1100" u="sng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http://paginas.facmed.unam.mx/deptos/sp/wp-content/uploads/2013/12/biblio-basica-2.1.2-1.pdf</a:t>
            </a:r>
            <a:endParaRPr sz="1100" dirty="0"/>
          </a:p>
          <a:p>
            <a:pPr marL="425450" indent="-285750">
              <a:spcBef>
                <a:spcPts val="600"/>
              </a:spcBef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100" u="sng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http://apps.who.int/iris/handle/10665/37541</a:t>
            </a:r>
            <a:endParaRPr sz="1100" dirty="0"/>
          </a:p>
          <a:p>
            <a:pPr marL="425450" indent="-285750">
              <a:spcBef>
                <a:spcPts val="600"/>
              </a:spcBef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100" u="sng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https://www.cdc.gov/healthcommunication/toolstemplates/entertainmented/tips/PreventiveHealth.html</a:t>
            </a:r>
            <a:endParaRPr sz="1100" dirty="0"/>
          </a:p>
          <a:p>
            <a:pPr marL="425450" indent="-285750">
              <a:spcBef>
                <a:spcPts val="600"/>
              </a:spcBef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r>
              <a:rPr lang="en" sz="1100" u="sng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https://www.maxhealthcare.in/blogs/cardiac-sciences-cardiology/why-preventive-health-check-important</a:t>
            </a:r>
            <a:endParaRPr lang="en" sz="1100" u="sng" dirty="0"/>
          </a:p>
          <a:p>
            <a:pPr marL="425450" indent="-285750">
              <a:spcBef>
                <a:spcPts val="600"/>
              </a:spcBef>
              <a:buClr>
                <a:schemeClr val="dk1"/>
              </a:buClr>
              <a:buSzPts val="1400"/>
              <a:buFont typeface="Arial" panose="020B0604020202020204" pitchFamily="34" charset="0"/>
              <a:buChar char="•"/>
            </a:pPr>
            <a:endParaRPr lang="es-ES" sz="1400" u="sng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Indice</a:t>
            </a:r>
            <a:endParaRPr b="1" dirty="0"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-ES_tradnl" sz="2400" dirty="0"/>
              <a:t>Fundamentos</a:t>
            </a: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Requerimientos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Infraestructura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 err="1"/>
              <a:t>Modelo</a:t>
            </a:r>
            <a:r>
              <a:rPr lang="en" sz="2400" dirty="0"/>
              <a:t> de datos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Diseño gráfico (arquetipos)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Implementación</a:t>
            </a:r>
            <a:endParaRPr sz="2400" dirty="0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400" dirty="0"/>
              <a:t>Bibliografía</a:t>
            </a:r>
            <a:endParaRPr sz="24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Fundamentos</a:t>
            </a:r>
            <a:endParaRPr b="1" dirty="0"/>
          </a:p>
        </p:txBody>
      </p:sp>
      <p:sp>
        <p:nvSpPr>
          <p:cNvPr id="67" name="Google Shape;67;p15"/>
          <p:cNvSpPr txBox="1">
            <a:spLocks noGrp="1"/>
          </p:cNvSpPr>
          <p:nvPr>
            <p:ph type="body" idx="1"/>
          </p:nvPr>
        </p:nvSpPr>
        <p:spPr>
          <a:xfrm>
            <a:off x="311700" y="984925"/>
            <a:ext cx="8520600" cy="379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La problemática principal es que los alumnos de la universidad politécnica no pueden concertar una cita médica con el médico de la institución debido a múltiples factores, lo que conlleva en pérdida de tiempo, clases y dinero al tener que trasladarse hasta instituciones de salud aledañas.</a:t>
            </a:r>
            <a:endParaRPr sz="1800" dirty="0"/>
          </a:p>
          <a:p>
            <a:pPr marL="457200" lvl="0" indent="-342900" algn="just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Los métodos actuales para la calendarización de citas médicas de los alumnos son poco efectivos.</a:t>
            </a:r>
            <a:endParaRPr sz="1800" dirty="0"/>
          </a:p>
          <a:p>
            <a:pPr marL="457200" lvl="0" indent="-342900" algn="just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Los mecanismos para el historial médico o recurrencias son por medio de </a:t>
            </a:r>
            <a:r>
              <a:rPr lang="en" sz="1800" dirty="0" err="1"/>
              <a:t>hojas</a:t>
            </a:r>
            <a:r>
              <a:rPr lang="en" sz="1800" dirty="0"/>
              <a:t> de </a:t>
            </a:r>
            <a:r>
              <a:rPr lang="en" sz="1800" dirty="0" err="1"/>
              <a:t>cálculo</a:t>
            </a:r>
            <a:r>
              <a:rPr lang="en" sz="1800" dirty="0"/>
              <a:t>.</a:t>
            </a:r>
            <a:endParaRPr sz="1800" dirty="0"/>
          </a:p>
          <a:p>
            <a:pPr marL="457200" lvl="0" indent="-342900" algn="just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Existe poca información estadística acerca de las enfermedades que afectan a los alumnos.</a:t>
            </a:r>
            <a:endParaRPr sz="1800" dirty="0"/>
          </a:p>
          <a:p>
            <a:pPr marL="457200" lvl="0" indent="-342900" algn="just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Los alumnos sólo asisten al médico cuando se sienten enfermos.</a:t>
            </a:r>
            <a:endParaRPr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Fundamentos</a:t>
            </a:r>
            <a:endParaRPr b="1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600"/>
              </a:spcBef>
              <a:buSzPts val="1800"/>
              <a:buChar char="●"/>
            </a:pPr>
            <a:r>
              <a:rPr lang="en" sz="1800" dirty="0"/>
              <a:t>La Asamblea de la OMS (</a:t>
            </a:r>
            <a:r>
              <a:rPr lang="en" sz="1800" dirty="0" err="1"/>
              <a:t>Organización</a:t>
            </a:r>
            <a:r>
              <a:rPr lang="en" sz="1800" dirty="0"/>
              <a:t> Mundial de la Salud) anunció oficialmente en el año 1969 que la </a:t>
            </a:r>
            <a:r>
              <a:rPr lang="en" sz="1800" b="1" dirty="0"/>
              <a:t>incultura</a:t>
            </a:r>
            <a:r>
              <a:rPr lang="en" sz="1800" dirty="0"/>
              <a:t> y la  pobreza son las principales causas de enfermedades</a:t>
            </a:r>
            <a:endParaRPr sz="1800" dirty="0"/>
          </a:p>
          <a:p>
            <a:pPr marL="457200" lvl="0" indent="-342900" algn="just" rtl="0">
              <a:spcBef>
                <a:spcPts val="600"/>
              </a:spcBef>
              <a:buSzPts val="1800"/>
              <a:buChar char="●"/>
            </a:pPr>
            <a:r>
              <a:rPr lang="en" sz="1800" dirty="0"/>
              <a:t>De acuerdo con la OMS la medicina preventiva ayuda a reducir de un 60% a un 70% el riesgo de contraer cualquier enfermedad.</a:t>
            </a:r>
            <a:endParaRPr sz="1800" dirty="0"/>
          </a:p>
          <a:p>
            <a:pPr marL="457200" lvl="0" indent="-342900" algn="just" rtl="0">
              <a:spcBef>
                <a:spcPts val="600"/>
              </a:spcBef>
              <a:buSzPts val="1800"/>
              <a:buChar char="●"/>
            </a:pPr>
            <a:r>
              <a:rPr lang="en" sz="1800" dirty="0"/>
              <a:t>A pesar de que la OMS recomienda 1 médico por cada 333 habitantes, la institución cuenta con 1 médico para </a:t>
            </a:r>
            <a:r>
              <a:rPr lang="en" sz="1800" dirty="0" err="1"/>
              <a:t>cerca</a:t>
            </a:r>
            <a:r>
              <a:rPr lang="en" sz="1800" dirty="0"/>
              <a:t> de 2,000 alumnos, por lo cual la maximización de los recursos es fundamental para la salud estudiantil.</a:t>
            </a:r>
            <a:endParaRPr sz="1800" dirty="0"/>
          </a:p>
          <a:p>
            <a:pPr marL="457200" lvl="0" indent="-342900" algn="just" rtl="0">
              <a:spcBef>
                <a:spcPts val="600"/>
              </a:spcBef>
              <a:buSzPts val="1800"/>
              <a:buChar char="●"/>
            </a:pPr>
            <a:r>
              <a:rPr lang="en" sz="1800" dirty="0"/>
              <a:t>¡Alumnos sanos, nos ayudará a tener una escuela sana!</a:t>
            </a:r>
            <a:endParaRPr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Requerimientos</a:t>
            </a:r>
            <a:endParaRPr b="1" dirty="0"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1"/>
          </p:nvPr>
        </p:nvSpPr>
        <p:spPr>
          <a:xfrm>
            <a:off x="311700" y="1458075"/>
            <a:ext cx="8406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El sistema se conectará a </a:t>
            </a:r>
            <a:r>
              <a:rPr lang="en" sz="1800" dirty="0" err="1"/>
              <a:t>través</a:t>
            </a:r>
            <a:r>
              <a:rPr lang="en" sz="1800" dirty="0"/>
              <a:t> de la credenciales </a:t>
            </a:r>
            <a:r>
              <a:rPr lang="en" sz="1800" dirty="0" err="1"/>
              <a:t>institucionales</a:t>
            </a:r>
            <a:r>
              <a:rPr lang="en" sz="1800" dirty="0"/>
              <a:t> para validar el </a:t>
            </a:r>
            <a:r>
              <a:rPr lang="en" sz="1800" dirty="0" err="1"/>
              <a:t>acceso</a:t>
            </a:r>
            <a:r>
              <a:rPr lang="en" sz="1800" dirty="0"/>
              <a:t> de los usuarios.</a:t>
            </a:r>
            <a:endParaRPr sz="1800" dirty="0"/>
          </a:p>
          <a:p>
            <a:pPr marL="457200" lvl="0" indent="-342900" algn="just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Los usuarios podrán firmarse por medio de canales web y móviles.</a:t>
            </a:r>
            <a:endParaRPr sz="1800" dirty="0"/>
          </a:p>
          <a:p>
            <a:pPr marL="457200" lvl="0" indent="-342900" algn="just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El sistema guardará el historial médico de los pacientes en una base de datos </a:t>
            </a:r>
            <a:r>
              <a:rPr lang="en" sz="1800" dirty="0" err="1"/>
              <a:t>privada</a:t>
            </a:r>
            <a:r>
              <a:rPr lang="en" sz="1800" dirty="0"/>
              <a:t>.</a:t>
            </a:r>
            <a:endParaRPr sz="1800" dirty="0"/>
          </a:p>
          <a:p>
            <a:pPr marL="457200" lvl="0" indent="-342900" algn="just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El sistema revisará y alertará a los pacientes a que acudan a una cita médica de revisión al menos una vez cada cuatrimestre.</a:t>
            </a:r>
            <a:endParaRPr sz="1800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B764FC3-8ECE-374B-A3AE-41E5D0F053EA}"/>
              </a:ext>
            </a:extLst>
          </p:cNvPr>
          <p:cNvSpPr/>
          <p:nvPr/>
        </p:nvSpPr>
        <p:spPr>
          <a:xfrm>
            <a:off x="450477" y="1102659"/>
            <a:ext cx="1580029" cy="3554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Usuarios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Requerimientos</a:t>
            </a:r>
            <a:endParaRPr b="1" dirty="0"/>
          </a:p>
        </p:txBody>
      </p:sp>
      <p:sp>
        <p:nvSpPr>
          <p:cNvPr id="87" name="Google Shape;87;p18"/>
          <p:cNvSpPr txBox="1">
            <a:spLocks noGrp="1"/>
          </p:cNvSpPr>
          <p:nvPr>
            <p:ph type="body" idx="1"/>
          </p:nvPr>
        </p:nvSpPr>
        <p:spPr>
          <a:xfrm>
            <a:off x="311700" y="1458075"/>
            <a:ext cx="4260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El alumno podrá agendar una cita médica con el doctor, por medio de la aplicación.</a:t>
            </a:r>
            <a:endParaRPr sz="1800" dirty="0"/>
          </a:p>
          <a:p>
            <a:pPr marL="457200" lvl="0" indent="-342900" algn="just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El alumno podrá revisar -consultar sus citas previas al iniciar sesión.</a:t>
            </a:r>
          </a:p>
          <a:p>
            <a:pPr marL="457200" lvl="0" indent="-342900" algn="just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El alumnos será avisado un </a:t>
            </a:r>
            <a:r>
              <a:rPr lang="en" sz="1800" dirty="0" err="1"/>
              <a:t>día</a:t>
            </a:r>
            <a:r>
              <a:rPr lang="en" sz="1800" dirty="0"/>
              <a:t> antes de su cita médica.</a:t>
            </a:r>
            <a:endParaRPr sz="1800" dirty="0"/>
          </a:p>
          <a:p>
            <a:pPr marL="457200" lvl="0" indent="-342900" algn="just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El alumno será avisado en caso de tener más 120 días sin asistir a revisión médica.</a:t>
            </a:r>
            <a:endParaRPr sz="1800" dirty="0"/>
          </a:p>
          <a:p>
            <a:pPr marL="457200" lvl="0" indent="-342900" algn="just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  <p:sp>
        <p:nvSpPr>
          <p:cNvPr id="88" name="Google Shape;88;p18"/>
          <p:cNvSpPr txBox="1">
            <a:spLocks noGrp="1"/>
          </p:cNvSpPr>
          <p:nvPr>
            <p:ph type="body" idx="4294967295"/>
          </p:nvPr>
        </p:nvSpPr>
        <p:spPr>
          <a:xfrm>
            <a:off x="4883150" y="1457325"/>
            <a:ext cx="4260850" cy="34178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just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El médico será capaz de seleccionar una cita médica y obtener el historial del paciente.</a:t>
            </a:r>
            <a:endParaRPr sz="1800" dirty="0"/>
          </a:p>
          <a:p>
            <a:pPr marL="457200" lvl="0" indent="-342900" algn="just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 dirty="0"/>
              <a:t>El médico podrá introducir el formulario de la consulta, una vez terminada está </a:t>
            </a:r>
            <a:r>
              <a:rPr lang="en" sz="1800" dirty="0" err="1"/>
              <a:t>misma</a:t>
            </a:r>
            <a:r>
              <a:rPr lang="en" sz="1800" dirty="0"/>
              <a:t> en el sistema.</a:t>
            </a:r>
            <a:endParaRPr sz="1800" dirty="0"/>
          </a:p>
          <a:p>
            <a:pPr marL="457200" lvl="0" indent="-342900" algn="just" rtl="0"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endParaRPr sz="18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01A2E1F-17F5-974F-99FF-5C58A270264F}"/>
              </a:ext>
            </a:extLst>
          </p:cNvPr>
          <p:cNvSpPr/>
          <p:nvPr/>
        </p:nvSpPr>
        <p:spPr>
          <a:xfrm>
            <a:off x="497542" y="1101909"/>
            <a:ext cx="1580029" cy="3554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Alumnos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7509F65-5A04-0546-A343-109E9C4E3F0E}"/>
              </a:ext>
            </a:extLst>
          </p:cNvPr>
          <p:cNvSpPr/>
          <p:nvPr/>
        </p:nvSpPr>
        <p:spPr>
          <a:xfrm>
            <a:off x="5114365" y="1101909"/>
            <a:ext cx="1580029" cy="35541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Doctores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Infraestructura</a:t>
            </a:r>
            <a:endParaRPr b="1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876A270-6E85-8443-B98E-DC067BD0D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93320" y="1392445"/>
            <a:ext cx="1075768" cy="154193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6E8789B-2033-A74E-8BAF-EB04B77409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7538" y="3208205"/>
            <a:ext cx="1049992" cy="1504989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17B9919-1B77-9B49-B637-2E7B607CC3FA}"/>
              </a:ext>
            </a:extLst>
          </p:cNvPr>
          <p:cNvSpPr/>
          <p:nvPr/>
        </p:nvSpPr>
        <p:spPr>
          <a:xfrm>
            <a:off x="7188575" y="4760259"/>
            <a:ext cx="1147483" cy="29606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800" dirty="0"/>
              <a:t>Base de datos escolar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87F312C-B543-124E-A42D-03166D7B975E}"/>
              </a:ext>
            </a:extLst>
          </p:cNvPr>
          <p:cNvSpPr/>
          <p:nvPr/>
        </p:nvSpPr>
        <p:spPr>
          <a:xfrm>
            <a:off x="7066430" y="986770"/>
            <a:ext cx="1147483" cy="29606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800" dirty="0"/>
              <a:t>Base de datos App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58E449F-36AE-FB46-8475-1F2828A79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7418" y="2133003"/>
            <a:ext cx="1225763" cy="147238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29FDF61-7B30-6647-A701-94F22ACE3D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583" y="1392445"/>
            <a:ext cx="1363382" cy="1363382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4ED24478-748B-8E4B-866F-4A4ACA33C9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14900" y="2061362"/>
            <a:ext cx="1186701" cy="1472388"/>
          </a:xfrm>
          <a:prstGeom prst="rect">
            <a:avLst/>
          </a:prstGeom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A2DC5C3D-127E-E449-B7CC-D9191121F272}"/>
              </a:ext>
            </a:extLst>
          </p:cNvPr>
          <p:cNvSpPr/>
          <p:nvPr/>
        </p:nvSpPr>
        <p:spPr>
          <a:xfrm>
            <a:off x="4786591" y="1657938"/>
            <a:ext cx="1147483" cy="29606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800" dirty="0"/>
              <a:t>App Server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FD4C5A05-727D-D94B-9327-237ED02CF97E}"/>
              </a:ext>
            </a:extLst>
          </p:cNvPr>
          <p:cNvSpPr/>
          <p:nvPr/>
        </p:nvSpPr>
        <p:spPr>
          <a:xfrm>
            <a:off x="2692211" y="1657939"/>
            <a:ext cx="1147483" cy="29606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sz="800" dirty="0"/>
              <a:t>Web Server</a:t>
            </a:r>
          </a:p>
        </p:txBody>
      </p:sp>
      <p:cxnSp>
        <p:nvCxnSpPr>
          <p:cNvPr id="21" name="Curved Connector 20">
            <a:extLst>
              <a:ext uri="{FF2B5EF4-FFF2-40B4-BE49-F238E27FC236}">
                <a16:creationId xmlns:a16="http://schemas.microsoft.com/office/drawing/2014/main" id="{2676324F-0625-3846-BDAD-AADD484CA006}"/>
              </a:ext>
            </a:extLst>
          </p:cNvPr>
          <p:cNvCxnSpPr>
            <a:endCxn id="6" idx="3"/>
          </p:cNvCxnSpPr>
          <p:nvPr/>
        </p:nvCxnSpPr>
        <p:spPr>
          <a:xfrm rot="16200000" flipH="1">
            <a:off x="7332077" y="3045247"/>
            <a:ext cx="1797288" cy="33617"/>
          </a:xfrm>
          <a:prstGeom prst="curvedConnector4">
            <a:avLst>
              <a:gd name="adj1" fmla="val -113"/>
              <a:gd name="adj2" fmla="val 1660029"/>
            </a:avLst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1" name="Picture 30">
            <a:extLst>
              <a:ext uri="{FF2B5EF4-FFF2-40B4-BE49-F238E27FC236}">
                <a16:creationId xmlns:a16="http://schemas.microsoft.com/office/drawing/2014/main" id="{8E93AF40-81BC-F448-B2A3-7162467E14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700" y="3306787"/>
            <a:ext cx="957797" cy="957797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ADBBD23D-B823-544A-8876-AD03275A41C6}"/>
              </a:ext>
            </a:extLst>
          </p:cNvPr>
          <p:cNvCxnSpPr>
            <a:cxnSpLocks/>
          </p:cNvCxnSpPr>
          <p:nvPr/>
        </p:nvCxnSpPr>
        <p:spPr>
          <a:xfrm>
            <a:off x="4089590" y="2754237"/>
            <a:ext cx="596710" cy="4331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397531-FF90-9648-BA40-D4DD4249E79C}"/>
              </a:ext>
            </a:extLst>
          </p:cNvPr>
          <p:cNvCxnSpPr>
            <a:cxnSpLocks/>
          </p:cNvCxnSpPr>
          <p:nvPr/>
        </p:nvCxnSpPr>
        <p:spPr>
          <a:xfrm flipV="1">
            <a:off x="6146425" y="2061363"/>
            <a:ext cx="902071" cy="6230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2BBA090-B285-9545-8956-723A56F55EF8}"/>
              </a:ext>
            </a:extLst>
          </p:cNvPr>
          <p:cNvCxnSpPr>
            <a:cxnSpLocks/>
          </p:cNvCxnSpPr>
          <p:nvPr/>
        </p:nvCxnSpPr>
        <p:spPr>
          <a:xfrm>
            <a:off x="1635500" y="2414915"/>
            <a:ext cx="833318" cy="4542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F0F849D-1C81-DC45-955D-27835B99696A}"/>
              </a:ext>
            </a:extLst>
          </p:cNvPr>
          <p:cNvCxnSpPr>
            <a:cxnSpLocks/>
          </p:cNvCxnSpPr>
          <p:nvPr/>
        </p:nvCxnSpPr>
        <p:spPr>
          <a:xfrm flipV="1">
            <a:off x="1566798" y="3062055"/>
            <a:ext cx="902020" cy="67150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" b="1" dirty="0" err="1"/>
              <a:t>Modelo</a:t>
            </a:r>
            <a:r>
              <a:rPr lang="en" b="1" dirty="0"/>
              <a:t> de datos</a:t>
            </a:r>
            <a:endParaRPr dirty="0"/>
          </a:p>
        </p:txBody>
      </p:sp>
      <p:sp>
        <p:nvSpPr>
          <p:cNvPr id="104" name="Google Shape;104;p20"/>
          <p:cNvSpPr/>
          <p:nvPr/>
        </p:nvSpPr>
        <p:spPr>
          <a:xfrm>
            <a:off x="1535382" y="1138749"/>
            <a:ext cx="2044825" cy="1740075"/>
          </a:xfrm>
          <a:prstGeom prst="flowChartInternalStorage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" name="Google Shape;105;p20"/>
          <p:cNvSpPr txBox="1"/>
          <p:nvPr/>
        </p:nvSpPr>
        <p:spPr>
          <a:xfrm>
            <a:off x="1800057" y="1118577"/>
            <a:ext cx="7806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Alumno</a:t>
            </a:r>
            <a:endParaRPr sz="900" dirty="0"/>
          </a:p>
        </p:txBody>
      </p:sp>
      <p:sp>
        <p:nvSpPr>
          <p:cNvPr id="106" name="Google Shape;106;p20"/>
          <p:cNvSpPr txBox="1"/>
          <p:nvPr/>
        </p:nvSpPr>
        <p:spPr>
          <a:xfrm>
            <a:off x="1821932" y="1376475"/>
            <a:ext cx="1546800" cy="14664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mail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nombre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aPaterno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aMaterno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solidFill>
                  <a:schemeClr val="bg1"/>
                </a:solidFill>
              </a:rPr>
              <a:t>sexo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carrera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semestre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nss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nip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107" name="Google Shape;107;p20"/>
          <p:cNvSpPr/>
          <p:nvPr/>
        </p:nvSpPr>
        <p:spPr>
          <a:xfrm>
            <a:off x="1535382" y="3291902"/>
            <a:ext cx="2044825" cy="1740075"/>
          </a:xfrm>
          <a:prstGeom prst="flowChartInternalStorage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8" name="Google Shape;108;p20"/>
          <p:cNvSpPr txBox="1"/>
          <p:nvPr/>
        </p:nvSpPr>
        <p:spPr>
          <a:xfrm>
            <a:off x="1800057" y="3291902"/>
            <a:ext cx="7806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Doctor</a:t>
            </a:r>
            <a:endParaRPr sz="900" dirty="0"/>
          </a:p>
        </p:txBody>
      </p:sp>
      <p:sp>
        <p:nvSpPr>
          <p:cNvPr id="109" name="Google Shape;109;p20"/>
          <p:cNvSpPr txBox="1"/>
          <p:nvPr/>
        </p:nvSpPr>
        <p:spPr>
          <a:xfrm>
            <a:off x="1821932" y="3536352"/>
            <a:ext cx="1546800" cy="14664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bg1"/>
                </a:solidFill>
              </a:rPr>
              <a:t>id_trabajador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nombre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aPaterno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aMaterno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sexo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cedula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activo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nip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110" name="Google Shape;110;p20"/>
          <p:cNvSpPr/>
          <p:nvPr/>
        </p:nvSpPr>
        <p:spPr>
          <a:xfrm>
            <a:off x="5342957" y="1118577"/>
            <a:ext cx="2044825" cy="1740075"/>
          </a:xfrm>
          <a:prstGeom prst="flowChartInternalStorage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1" name="Google Shape;111;p20"/>
          <p:cNvSpPr txBox="1"/>
          <p:nvPr/>
        </p:nvSpPr>
        <p:spPr>
          <a:xfrm>
            <a:off x="5607632" y="1118577"/>
            <a:ext cx="7806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Consulta</a:t>
            </a:r>
            <a:endParaRPr sz="900" dirty="0"/>
          </a:p>
        </p:txBody>
      </p:sp>
      <p:sp>
        <p:nvSpPr>
          <p:cNvPr id="112" name="Google Shape;112;p20"/>
          <p:cNvSpPr txBox="1"/>
          <p:nvPr/>
        </p:nvSpPr>
        <p:spPr>
          <a:xfrm>
            <a:off x="5629507" y="1363027"/>
            <a:ext cx="1546800" cy="14664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bg1"/>
                </a:solidFill>
              </a:rPr>
              <a:t>id_consulta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bg1"/>
                </a:solidFill>
              </a:rPr>
              <a:t>id_alumno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 err="1">
                <a:solidFill>
                  <a:schemeClr val="bg1"/>
                </a:solidFill>
              </a:rPr>
              <a:t>id_doctor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id_expediente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fecha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concreto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113" name="Google Shape;113;p20"/>
          <p:cNvSpPr/>
          <p:nvPr/>
        </p:nvSpPr>
        <p:spPr>
          <a:xfrm>
            <a:off x="5342957" y="3262677"/>
            <a:ext cx="2044825" cy="1740075"/>
          </a:xfrm>
          <a:prstGeom prst="flowChartInternalStorage">
            <a:avLst/>
          </a:prstGeom>
          <a:ln>
            <a:headEnd type="none" w="sm" len="sm"/>
            <a:tailEnd type="none" w="sm" len="sm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4" name="Google Shape;114;p20"/>
          <p:cNvSpPr txBox="1"/>
          <p:nvPr/>
        </p:nvSpPr>
        <p:spPr>
          <a:xfrm>
            <a:off x="5607632" y="3262677"/>
            <a:ext cx="780600" cy="1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/>
              <a:t>Expediente</a:t>
            </a:r>
            <a:endParaRPr sz="900" dirty="0"/>
          </a:p>
        </p:txBody>
      </p:sp>
      <p:sp>
        <p:nvSpPr>
          <p:cNvPr id="115" name="Google Shape;115;p20"/>
          <p:cNvSpPr txBox="1"/>
          <p:nvPr/>
        </p:nvSpPr>
        <p:spPr>
          <a:xfrm>
            <a:off x="5629507" y="3507127"/>
            <a:ext cx="1546800" cy="1466400"/>
          </a:xfrm>
          <a:prstGeom prst="rect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id_expediente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asunto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tratamiento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peso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presion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temp</a:t>
            </a:r>
            <a:endParaRPr sz="900" dirty="0">
              <a:solidFill>
                <a:schemeClr val="bg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dirty="0">
                <a:solidFill>
                  <a:schemeClr val="bg1"/>
                </a:solidFill>
              </a:rPr>
              <a:t>receta</a:t>
            </a:r>
            <a:endParaRPr sz="900" dirty="0">
              <a:solidFill>
                <a:schemeClr val="bg1"/>
              </a:solidFill>
            </a:endParaRPr>
          </a:p>
        </p:txBody>
      </p:sp>
      <p:sp>
        <p:nvSpPr>
          <p:cNvPr id="116" name="Google Shape;116;p20"/>
          <p:cNvSpPr/>
          <p:nvPr/>
        </p:nvSpPr>
        <p:spPr>
          <a:xfrm>
            <a:off x="1595757" y="1428702"/>
            <a:ext cx="141900" cy="175200"/>
          </a:xfrm>
          <a:prstGeom prst="star6">
            <a:avLst>
              <a:gd name="adj" fmla="val 28868"/>
              <a:gd name="hf" fmla="val 115470"/>
            </a:avLst>
          </a:prstGeom>
          <a:ln>
            <a:headEnd type="none" w="sm" len="sm"/>
            <a:tailEnd type="none" w="sm" len="sm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7" name="Google Shape;117;p20"/>
          <p:cNvSpPr/>
          <p:nvPr/>
        </p:nvSpPr>
        <p:spPr>
          <a:xfrm>
            <a:off x="1595757" y="3623927"/>
            <a:ext cx="141900" cy="175200"/>
          </a:xfrm>
          <a:prstGeom prst="star6">
            <a:avLst>
              <a:gd name="adj" fmla="val 28868"/>
              <a:gd name="hf" fmla="val 115470"/>
            </a:avLst>
          </a:prstGeom>
          <a:ln>
            <a:headEnd type="none" w="sm" len="sm"/>
            <a:tailEnd type="none" w="sm" len="sm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8" name="Google Shape;118;p20"/>
          <p:cNvSpPr/>
          <p:nvPr/>
        </p:nvSpPr>
        <p:spPr>
          <a:xfrm>
            <a:off x="5396032" y="3623927"/>
            <a:ext cx="141900" cy="175200"/>
          </a:xfrm>
          <a:prstGeom prst="star6">
            <a:avLst>
              <a:gd name="adj" fmla="val 28868"/>
              <a:gd name="hf" fmla="val 115470"/>
            </a:avLst>
          </a:prstGeom>
          <a:ln>
            <a:headEnd type="none" w="sm" len="sm"/>
            <a:tailEnd type="none" w="sm" len="sm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19" name="Google Shape;119;p20"/>
          <p:cNvSpPr/>
          <p:nvPr/>
        </p:nvSpPr>
        <p:spPr>
          <a:xfrm>
            <a:off x="5396032" y="1428702"/>
            <a:ext cx="141900" cy="175200"/>
          </a:xfrm>
          <a:prstGeom prst="star6">
            <a:avLst>
              <a:gd name="adj" fmla="val 28868"/>
              <a:gd name="hf" fmla="val 115470"/>
            </a:avLst>
          </a:prstGeom>
          <a:ln>
            <a:headEnd type="none" w="sm" len="sm"/>
            <a:tailEnd type="none" w="sm" len="sm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120" name="Google Shape;120;p20"/>
          <p:cNvCxnSpPr/>
          <p:nvPr/>
        </p:nvCxnSpPr>
        <p:spPr>
          <a:xfrm>
            <a:off x="3631282" y="1472452"/>
            <a:ext cx="1670700" cy="2553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1" name="Google Shape;121;p20"/>
          <p:cNvCxnSpPr/>
          <p:nvPr/>
        </p:nvCxnSpPr>
        <p:spPr>
          <a:xfrm rot="10800000" flipH="1">
            <a:off x="3609432" y="1854490"/>
            <a:ext cx="1704300" cy="1636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2" name="Google Shape;122;p20"/>
          <p:cNvCxnSpPr>
            <a:stCxn id="110" idx="1"/>
            <a:endCxn id="113" idx="1"/>
          </p:cNvCxnSpPr>
          <p:nvPr/>
        </p:nvCxnSpPr>
        <p:spPr>
          <a:xfrm>
            <a:off x="5342957" y="1988615"/>
            <a:ext cx="600" cy="2144100"/>
          </a:xfrm>
          <a:prstGeom prst="bentConnector3">
            <a:avLst>
              <a:gd name="adj1" fmla="val -396875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03;p20">
            <a:extLst>
              <a:ext uri="{FF2B5EF4-FFF2-40B4-BE49-F238E27FC236}">
                <a16:creationId xmlns:a16="http://schemas.microsoft.com/office/drawing/2014/main" id="{C790A62C-5590-5643-9CE4-10A0D39DD95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lnSpc>
                <a:spcPct val="115000"/>
              </a:lnSpc>
            </a:pPr>
            <a:r>
              <a:rPr lang="en" b="1" dirty="0"/>
              <a:t>Diseño gráfico (arquetipos)</a:t>
            </a:r>
            <a:endParaRPr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BB60EE8-59A7-2744-B052-C1B035724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65" y="1646283"/>
            <a:ext cx="1713341" cy="30938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414E6BC-8F91-4048-8055-33CF74318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6407" y="1646283"/>
            <a:ext cx="1713341" cy="309380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777522B-9A81-2C47-AE7B-0B939A202C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8445" y="1889968"/>
            <a:ext cx="2359585" cy="2394413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31B570-B499-5D46-9F8E-D621D3DA5CBF}"/>
              </a:ext>
            </a:extLst>
          </p:cNvPr>
          <p:cNvSpPr/>
          <p:nvPr/>
        </p:nvSpPr>
        <p:spPr>
          <a:xfrm>
            <a:off x="1264024" y="1322738"/>
            <a:ext cx="2696135" cy="262217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_tradnl" dirty="0"/>
              <a:t>Diseño Minimalista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EE5818"/>
      </a:dk2>
      <a:lt2>
        <a:srgbClr val="EBEBEB"/>
      </a:lt2>
      <a:accent1>
        <a:srgbClr val="F5A408"/>
      </a:accent1>
      <a:accent2>
        <a:srgbClr val="FA731A"/>
      </a:accent2>
      <a:accent3>
        <a:srgbClr val="AB9281"/>
      </a:accent3>
      <a:accent4>
        <a:srgbClr val="A18CD0"/>
      </a:accent4>
      <a:accent5>
        <a:srgbClr val="8EBBD2"/>
      </a:accent5>
      <a:accent6>
        <a:srgbClr val="ACC995"/>
      </a:accent6>
      <a:hlink>
        <a:srgbClr val="FAC96A"/>
      </a:hlink>
      <a:folHlink>
        <a:srgbClr val="FCDB9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04000"/>
                <a:satMod val="128000"/>
                <a:lumMod val="10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68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42000"/>
                <a:hueMod val="42000"/>
                <a:satMod val="124000"/>
                <a:lumMod val="62000"/>
              </a:schemeClr>
              <a:schemeClr val="phClr">
                <a:tint val="96000"/>
                <a:satMod val="13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5A2F9111-B2DB-470C-BA56-608F9B658826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{272E404B-2610-8B40-971A-641283559FA8}tf10001062</Template>
  <TotalTime>253</TotalTime>
  <Words>658</Words>
  <Application>Microsoft Macintosh PowerPoint</Application>
  <PresentationFormat>On-screen Show (16:9)</PresentationFormat>
  <Paragraphs>90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</vt:lpstr>
      <vt:lpstr>White Software</vt:lpstr>
      <vt:lpstr>Indice</vt:lpstr>
      <vt:lpstr>Fundamentos</vt:lpstr>
      <vt:lpstr>Fundamentos </vt:lpstr>
      <vt:lpstr>Requerimientos</vt:lpstr>
      <vt:lpstr>Requerimientos</vt:lpstr>
      <vt:lpstr>Infraestructura</vt:lpstr>
      <vt:lpstr>Modelo de datos</vt:lpstr>
      <vt:lpstr>Diseño gráfico (arquetipos)</vt:lpstr>
      <vt:lpstr>Diseño gráfico (arquetipos)</vt:lpstr>
      <vt:lpstr>Implementación</vt:lpstr>
      <vt:lpstr>Bibliografía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White Software</dc:title>
  <cp:lastModifiedBy>Juan Antonio Jiménez Nolasco</cp:lastModifiedBy>
  <cp:revision>15</cp:revision>
  <dcterms:modified xsi:type="dcterms:W3CDTF">2018-10-13T20:46:09Z</dcterms:modified>
</cp:coreProperties>
</file>